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59bc538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59bc538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5c389fb9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5c389fb9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b73c3bc2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b73c3bc2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5c389fb9a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5c389fb9a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b73c3bc2e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b73c3bc2e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59cee545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59cee545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bfd5a759e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bfd5a759e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bfd5a759e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bfd5a759e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bfd5a759e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bfd5a759e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bfd5a759e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bfd5a759e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59cee545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59cee545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b2568f09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b2568f09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bfd5a759e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bfd5a759e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bfd5a759e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6bfd5a759e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5c389fb9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5c389fb9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5c389fb9a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5c389fb9a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b2568f09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b2568f09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5c389fb9a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5c389fb9a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5c389fb9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5c389fb9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b73c3bc2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b73c3bc2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bfd5a759e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bfd5a759e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Relationship Id="rId4" Type="http://schemas.openxmlformats.org/officeDocument/2006/relationships/image" Target="../media/image29.jpg"/><Relationship Id="rId5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jpg"/><Relationship Id="rId4" Type="http://schemas.openxmlformats.org/officeDocument/2006/relationships/image" Target="../media/image3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francesca.colussi@tate.org.uk" TargetMode="External"/><Relationship Id="rId4" Type="http://schemas.openxmlformats.org/officeDocument/2006/relationships/hyperlink" Target="mailto:ana.ribeiro@tate.org.u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1.png"/><Relationship Id="rId13" Type="http://schemas.openxmlformats.org/officeDocument/2006/relationships/image" Target="../media/image33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38.png"/><Relationship Id="rId9" Type="http://schemas.openxmlformats.org/officeDocument/2006/relationships/image" Target="../media/image12.png"/><Relationship Id="rId14" Type="http://schemas.openxmlformats.org/officeDocument/2006/relationships/image" Target="../media/image32.png"/><Relationship Id="rId5" Type="http://schemas.openxmlformats.org/officeDocument/2006/relationships/image" Target="../media/image14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5.png"/><Relationship Id="rId13" Type="http://schemas.openxmlformats.org/officeDocument/2006/relationships/image" Target="../media/image2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jpg"/><Relationship Id="rId4" Type="http://schemas.openxmlformats.org/officeDocument/2006/relationships/image" Target="../media/image14.png"/><Relationship Id="rId9" Type="http://schemas.openxmlformats.org/officeDocument/2006/relationships/image" Target="../media/image36.png"/><Relationship Id="rId15" Type="http://schemas.openxmlformats.org/officeDocument/2006/relationships/image" Target="../media/image17.png"/><Relationship Id="rId14" Type="http://schemas.openxmlformats.org/officeDocument/2006/relationships/image" Target="../media/image24.png"/><Relationship Id="rId5" Type="http://schemas.openxmlformats.org/officeDocument/2006/relationships/image" Target="../media/image8.png"/><Relationship Id="rId6" Type="http://schemas.openxmlformats.org/officeDocument/2006/relationships/image" Target="../media/image27.png"/><Relationship Id="rId7" Type="http://schemas.openxmlformats.org/officeDocument/2006/relationships/image" Target="../media/image13.png"/><Relationship Id="rId8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24A8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688" y="1586313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000000"/>
                </a:solidFill>
                <a:highlight>
                  <a:srgbClr val="E24A82"/>
                </a:highlight>
              </a:rPr>
              <a:t>From ARTWORK to FILE and back to THE ARTWORK</a:t>
            </a:r>
            <a:endParaRPr b="1" sz="2500">
              <a:solidFill>
                <a:srgbClr val="000000"/>
              </a:solidFill>
              <a:highlight>
                <a:srgbClr val="E24A82"/>
              </a:highlight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875" y="4013100"/>
            <a:ext cx="77152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075" y="4013100"/>
            <a:ext cx="77152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925" y="4030975"/>
            <a:ext cx="77152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8400" y="4030962"/>
            <a:ext cx="77152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0388" y="2423773"/>
            <a:ext cx="1221075" cy="112026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type="title"/>
          </p:nvPr>
        </p:nvSpPr>
        <p:spPr>
          <a:xfrm>
            <a:off x="744275" y="2773625"/>
            <a:ext cx="300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00000"/>
                </a:solidFill>
                <a:highlight>
                  <a:srgbClr val="E24A82"/>
                </a:highlight>
              </a:rPr>
              <a:t>Francesca Colussi</a:t>
            </a:r>
            <a:endParaRPr b="1" sz="1400">
              <a:solidFill>
                <a:srgbClr val="000000"/>
              </a:solidFill>
              <a:highlight>
                <a:srgbClr val="E24A82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highlight>
                <a:srgbClr val="E24A82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00000"/>
                </a:solidFill>
                <a:highlight>
                  <a:srgbClr val="E24A82"/>
                </a:highlight>
              </a:rPr>
              <a:t> @FraKeba</a:t>
            </a:r>
            <a:endParaRPr b="1" sz="1400">
              <a:solidFill>
                <a:srgbClr val="000000"/>
              </a:solidFill>
              <a:highlight>
                <a:srgbClr val="E24A82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highlight>
                <a:srgbClr val="E24A82"/>
              </a:highlight>
            </a:endParaRPr>
          </a:p>
        </p:txBody>
      </p:sp>
      <p:sp>
        <p:nvSpPr>
          <p:cNvPr id="61" name="Google Shape;61;p13"/>
          <p:cNvSpPr txBox="1"/>
          <p:nvPr>
            <p:ph type="title"/>
          </p:nvPr>
        </p:nvSpPr>
        <p:spPr>
          <a:xfrm>
            <a:off x="5442600" y="2773629"/>
            <a:ext cx="300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00000"/>
                </a:solidFill>
                <a:highlight>
                  <a:srgbClr val="E24A82"/>
                </a:highlight>
              </a:rPr>
              <a:t>Ana Ribeiro</a:t>
            </a:r>
            <a:endParaRPr b="1" sz="1400">
              <a:solidFill>
                <a:srgbClr val="000000"/>
              </a:solidFill>
              <a:highlight>
                <a:srgbClr val="E24A82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highlight>
                <a:srgbClr val="E24A82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00000"/>
                </a:solidFill>
                <a:highlight>
                  <a:srgbClr val="E24A82"/>
                </a:highlight>
              </a:rPr>
              <a:t>   @wranaribeiro</a:t>
            </a:r>
            <a:endParaRPr b="1" sz="1400">
              <a:solidFill>
                <a:srgbClr val="000000"/>
              </a:solidFill>
              <a:highlight>
                <a:srgbClr val="E24A82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highlight>
                <a:srgbClr val="E24A82"/>
              </a:highlight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0850" y="4048813"/>
            <a:ext cx="707225" cy="70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7025" y="4048825"/>
            <a:ext cx="707225" cy="70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5213" y="4048825"/>
            <a:ext cx="707225" cy="70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2874" y="0"/>
            <a:ext cx="2421124" cy="155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04025" y="3270125"/>
            <a:ext cx="401600" cy="4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93200" y="3270125"/>
            <a:ext cx="401600" cy="40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24A8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/>
          <p:cNvPicPr preferRelativeResize="0"/>
          <p:nvPr/>
        </p:nvPicPr>
        <p:blipFill rotWithShape="1">
          <a:blip r:embed="rId3">
            <a:alphaModFix/>
          </a:blip>
          <a:srcRect b="0" l="0" r="15540" t="0"/>
          <a:stretch/>
        </p:blipFill>
        <p:spPr>
          <a:xfrm>
            <a:off x="1516150" y="152400"/>
            <a:ext cx="61117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 rotWithShape="1">
          <a:blip r:embed="rId4">
            <a:alphaModFix/>
          </a:blip>
          <a:srcRect b="9015" l="0" r="0" t="10417"/>
          <a:stretch/>
        </p:blipFill>
        <p:spPr>
          <a:xfrm>
            <a:off x="5810300" y="152400"/>
            <a:ext cx="3105100" cy="117834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500" y="911375"/>
            <a:ext cx="1905025" cy="19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24A82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513" y="468338"/>
            <a:ext cx="7610974" cy="42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4250" y="1849850"/>
            <a:ext cx="1443800" cy="14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1425" y="128275"/>
            <a:ext cx="1340451" cy="134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24A82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575" y="0"/>
            <a:ext cx="7538100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24A82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/>
        </p:nvSpPr>
        <p:spPr>
          <a:xfrm>
            <a:off x="408613" y="302300"/>
            <a:ext cx="79458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Media Prep summary</a:t>
            </a:r>
            <a:endParaRPr b="1" sz="2400"/>
          </a:p>
        </p:txBody>
      </p:sp>
      <p:sp>
        <p:nvSpPr>
          <p:cNvPr id="174" name="Google Shape;174;p25"/>
          <p:cNvSpPr txBox="1"/>
          <p:nvPr/>
        </p:nvSpPr>
        <p:spPr>
          <a:xfrm>
            <a:off x="236600" y="2202375"/>
            <a:ext cx="12198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MASTER</a:t>
            </a:r>
            <a:endParaRPr b="1" sz="1800"/>
          </a:p>
        </p:txBody>
      </p:sp>
      <p:sp>
        <p:nvSpPr>
          <p:cNvPr id="175" name="Google Shape;175;p25"/>
          <p:cNvSpPr txBox="1"/>
          <p:nvPr/>
        </p:nvSpPr>
        <p:spPr>
          <a:xfrm>
            <a:off x="7096050" y="2159475"/>
            <a:ext cx="18492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EXHIBITION FORMAT</a:t>
            </a:r>
            <a:endParaRPr b="1" sz="1800"/>
          </a:p>
        </p:txBody>
      </p:sp>
      <p:sp>
        <p:nvSpPr>
          <p:cNvPr id="176" name="Google Shape;176;p25"/>
          <p:cNvSpPr txBox="1"/>
          <p:nvPr/>
        </p:nvSpPr>
        <p:spPr>
          <a:xfrm>
            <a:off x="3718375" y="4394450"/>
            <a:ext cx="13263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DETOURS</a:t>
            </a:r>
            <a:endParaRPr b="1" sz="1800"/>
          </a:p>
        </p:txBody>
      </p:sp>
      <p:cxnSp>
        <p:nvCxnSpPr>
          <p:cNvPr id="177" name="Google Shape;177;p25"/>
          <p:cNvCxnSpPr/>
          <p:nvPr/>
        </p:nvCxnSpPr>
        <p:spPr>
          <a:xfrm flipH="1" rot="10800000">
            <a:off x="1685000" y="2457325"/>
            <a:ext cx="810600" cy="8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5"/>
          <p:cNvCxnSpPr/>
          <p:nvPr/>
        </p:nvCxnSpPr>
        <p:spPr>
          <a:xfrm flipH="1" rot="10800000">
            <a:off x="6267450" y="2447250"/>
            <a:ext cx="752400" cy="10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9" name="Google Shape;1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9000" y="1001800"/>
            <a:ext cx="3545050" cy="35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24A8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type="ctrTitle"/>
          </p:nvPr>
        </p:nvSpPr>
        <p:spPr>
          <a:xfrm>
            <a:off x="311700" y="2292000"/>
            <a:ext cx="8520600" cy="55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How are we documenting the decision making process?</a:t>
            </a:r>
            <a:endParaRPr b="1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24A82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7"/>
          <p:cNvPicPr preferRelativeResize="0"/>
          <p:nvPr/>
        </p:nvPicPr>
        <p:blipFill rotWithShape="1">
          <a:blip r:embed="rId3">
            <a:alphaModFix/>
          </a:blip>
          <a:srcRect b="0" l="0" r="0" t="7885"/>
          <a:stretch/>
        </p:blipFill>
        <p:spPr>
          <a:xfrm>
            <a:off x="98775" y="105825"/>
            <a:ext cx="5236401" cy="489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/>
        </p:nvSpPr>
        <p:spPr>
          <a:xfrm>
            <a:off x="5443225" y="182025"/>
            <a:ext cx="34488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chemeClr val="dk1"/>
                </a:solidFill>
              </a:rPr>
              <a:t>Installation Report</a:t>
            </a:r>
            <a:endParaRPr/>
          </a:p>
        </p:txBody>
      </p:sp>
      <p:sp>
        <p:nvSpPr>
          <p:cNvPr id="191" name="Google Shape;191;p27"/>
          <p:cNvSpPr txBox="1"/>
          <p:nvPr/>
        </p:nvSpPr>
        <p:spPr>
          <a:xfrm>
            <a:off x="5711425" y="749925"/>
            <a:ext cx="3180600" cy="40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GB" sz="1800"/>
              <a:t>Context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GB" sz="1800"/>
              <a:t>Audiovisual 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Equipment 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GB" sz="1800"/>
              <a:t>Exhibition formats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GB" sz="1800"/>
              <a:t>Media set-up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GB" sz="1800"/>
              <a:t>Decision</a:t>
            </a:r>
            <a:r>
              <a:rPr b="1" lang="en-GB" sz="1800"/>
              <a:t> making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GB" sz="1800"/>
              <a:t>Relates this specific display back to the artwork.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24A8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8"/>
          <p:cNvPicPr preferRelativeResize="0"/>
          <p:nvPr/>
        </p:nvPicPr>
        <p:blipFill rotWithShape="1">
          <a:blip r:embed="rId3">
            <a:alphaModFix/>
          </a:blip>
          <a:srcRect b="2246" l="7078" r="2398" t="5315"/>
          <a:stretch/>
        </p:blipFill>
        <p:spPr>
          <a:xfrm>
            <a:off x="112900" y="155225"/>
            <a:ext cx="4388551" cy="489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/>
          <p:nvPr/>
        </p:nvSpPr>
        <p:spPr>
          <a:xfrm>
            <a:off x="4918875" y="2042125"/>
            <a:ext cx="3743100" cy="12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Screenshots of tools used</a:t>
            </a:r>
            <a:endParaRPr b="1" sz="24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24A82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ctrTitle"/>
          </p:nvPr>
        </p:nvSpPr>
        <p:spPr>
          <a:xfrm>
            <a:off x="333150" y="2250138"/>
            <a:ext cx="2971800" cy="54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Media Info Reports</a:t>
            </a:r>
            <a:endParaRPr b="1" sz="2400"/>
          </a:p>
        </p:txBody>
      </p:sp>
      <p:pic>
        <p:nvPicPr>
          <p:cNvPr id="203" name="Google Shape;20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7100" y="112750"/>
            <a:ext cx="5535375" cy="481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24A82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>
            <p:ph type="ctrTitle"/>
          </p:nvPr>
        </p:nvSpPr>
        <p:spPr>
          <a:xfrm>
            <a:off x="311700" y="1663800"/>
            <a:ext cx="8520600" cy="18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But what about all the detours? 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How can we link a file prepared for a specific hardware and context back to the artwork in a more efficient way</a:t>
            </a:r>
            <a:r>
              <a:rPr b="1" lang="en-GB" sz="2400"/>
              <a:t>?</a:t>
            </a:r>
            <a:endParaRPr b="1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24A82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/>
        </p:nvSpPr>
        <p:spPr>
          <a:xfrm>
            <a:off x="223800" y="1431075"/>
            <a:ext cx="8696400" cy="3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arenR"/>
            </a:pPr>
            <a:r>
              <a:rPr b="1" lang="en-GB" sz="1800"/>
              <a:t>Screenshots - sometimes we use GUIs like HandBrake (+ annotations)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arenR"/>
            </a:pPr>
            <a:r>
              <a:rPr b="1" lang="en-GB" sz="1800"/>
              <a:t>Outputting FFmpeg logs (+ annotations)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arenR"/>
            </a:pPr>
            <a:r>
              <a:rPr b="1" lang="en-GB" sz="1800"/>
              <a:t>Combining files MediaInfo reports with information about treatments and storing them in our artwork folders - separate from the file. (inspired by the work of Agathe Jarczyk)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arenR"/>
            </a:pPr>
            <a:r>
              <a:rPr b="1" lang="en-GB" sz="1800">
                <a:solidFill>
                  <a:schemeClr val="dk1"/>
                </a:solidFill>
              </a:rPr>
              <a:t>Aggregating technical reports and storing</a:t>
            </a:r>
            <a:r>
              <a:rPr b="1" lang="en-GB" sz="1800"/>
              <a:t> documentation in the container</a:t>
            </a:r>
            <a:r>
              <a:rPr b="1" lang="en-GB" sz="1800"/>
              <a:t> of our exhibition format files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1"/>
          <p:cNvSpPr txBox="1"/>
          <p:nvPr/>
        </p:nvSpPr>
        <p:spPr>
          <a:xfrm>
            <a:off x="254550" y="217075"/>
            <a:ext cx="86349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How to combine technical information and personal notes on decision making?</a:t>
            </a:r>
            <a:endParaRPr b="1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24A8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/>
        </p:nvSpPr>
        <p:spPr>
          <a:xfrm>
            <a:off x="3723025" y="970300"/>
            <a:ext cx="4989000" cy="3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Tate Tibm collection approx. 750 artworks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Tibm ARTWORK is made of different components that live in storage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Components are reunited in the display ⇒ ARTWORK!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Context of the display determines 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Exhibition Format File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Master File ⇒ Exhibition Format File</a:t>
            </a:r>
            <a:endParaRPr b="1" sz="1800"/>
          </a:p>
        </p:txBody>
      </p:sp>
      <p:sp>
        <p:nvSpPr>
          <p:cNvPr id="73" name="Google Shape;73;p14"/>
          <p:cNvSpPr txBox="1"/>
          <p:nvPr/>
        </p:nvSpPr>
        <p:spPr>
          <a:xfrm>
            <a:off x="4988275" y="240175"/>
            <a:ext cx="24585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chemeClr val="dk1"/>
                </a:solidFill>
              </a:rPr>
              <a:t>Context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900" y="798475"/>
            <a:ext cx="2606475" cy="195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900" y="2889275"/>
            <a:ext cx="2606475" cy="195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24A82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017" y="0"/>
            <a:ext cx="685798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24A82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type="ctrTitle"/>
          </p:nvPr>
        </p:nvSpPr>
        <p:spPr>
          <a:xfrm>
            <a:off x="311700" y="1589325"/>
            <a:ext cx="8520600" cy="11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  <p:sp>
        <p:nvSpPr>
          <p:cNvPr id="225" name="Google Shape;225;p33"/>
          <p:cNvSpPr txBox="1"/>
          <p:nvPr>
            <p:ph idx="4294967295" type="title"/>
          </p:nvPr>
        </p:nvSpPr>
        <p:spPr>
          <a:xfrm>
            <a:off x="974800" y="3078100"/>
            <a:ext cx="71223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000000"/>
                </a:solidFill>
                <a:highlight>
                  <a:srgbClr val="E24A82"/>
                </a:highlight>
                <a:hlinkClick r:id="rId3"/>
              </a:rPr>
              <a:t>francesca.colussi@tate.org.uk</a:t>
            </a:r>
            <a:r>
              <a:rPr b="1" lang="en-GB" sz="1800">
                <a:solidFill>
                  <a:srgbClr val="000000"/>
                </a:solidFill>
                <a:highlight>
                  <a:srgbClr val="E24A82"/>
                </a:highlight>
              </a:rPr>
              <a:t> | </a:t>
            </a:r>
            <a:r>
              <a:rPr b="1" lang="en-GB" sz="1800" u="sng">
                <a:solidFill>
                  <a:srgbClr val="000000"/>
                </a:solidFill>
                <a:highlight>
                  <a:srgbClr val="E24A82"/>
                </a:highlight>
                <a:hlinkClick r:id="rId4"/>
              </a:rPr>
              <a:t>ana.ribeiro@tate.org.uk</a:t>
            </a:r>
            <a:r>
              <a:rPr b="1" lang="en-GB" sz="1800">
                <a:solidFill>
                  <a:srgbClr val="000000"/>
                </a:solidFill>
                <a:highlight>
                  <a:srgbClr val="E24A82"/>
                </a:highlight>
              </a:rPr>
              <a:t> </a:t>
            </a:r>
            <a:endParaRPr b="1" sz="1800">
              <a:solidFill>
                <a:srgbClr val="000000"/>
              </a:solidFill>
              <a:highlight>
                <a:srgbClr val="E24A82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highlight>
                <a:srgbClr val="E24A82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24A82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0" y="155875"/>
            <a:ext cx="9017700" cy="10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>
                <a:solidFill>
                  <a:schemeClr val="dk1"/>
                </a:solidFill>
              </a:rPr>
              <a:t>No Ghost Just a Shell  </a:t>
            </a:r>
            <a:endParaRPr b="1" i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4450" y="706750"/>
            <a:ext cx="5488799" cy="41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24A8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/>
        </p:nvSpPr>
        <p:spPr>
          <a:xfrm>
            <a:off x="63150" y="2026500"/>
            <a:ext cx="9017700" cy="10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000">
                <a:solidFill>
                  <a:schemeClr val="dk1"/>
                </a:solidFill>
              </a:rPr>
              <a:t>No Ghost Just a Shell</a:t>
            </a:r>
            <a:r>
              <a:rPr b="1" lang="en-GB" sz="3000">
                <a:solidFill>
                  <a:schemeClr val="dk1"/>
                </a:solidFill>
              </a:rPr>
              <a:t>  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1"/>
                </a:solidFill>
              </a:rPr>
              <a:t>Tanks display 2018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24A8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263" y="0"/>
            <a:ext cx="772147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24A8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104350" y="269500"/>
            <a:ext cx="27336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Observe the artwork and its history and look for clues </a:t>
            </a:r>
            <a:endParaRPr b="1"/>
          </a:p>
        </p:txBody>
      </p:sp>
      <p:sp>
        <p:nvSpPr>
          <p:cNvPr id="97" name="Google Shape;97;p18"/>
          <p:cNvSpPr txBox="1"/>
          <p:nvPr/>
        </p:nvSpPr>
        <p:spPr>
          <a:xfrm>
            <a:off x="3093750" y="269500"/>
            <a:ext cx="29565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Analyze the files and their relationship with the equipment</a:t>
            </a:r>
            <a:endParaRPr b="1"/>
          </a:p>
        </p:txBody>
      </p:sp>
      <p:sp>
        <p:nvSpPr>
          <p:cNvPr id="98" name="Google Shape;98;p18"/>
          <p:cNvSpPr txBox="1"/>
          <p:nvPr/>
        </p:nvSpPr>
        <p:spPr>
          <a:xfrm>
            <a:off x="6148250" y="240700"/>
            <a:ext cx="29085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Listen, watch, compare and ask for help and opinions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Reach out</a:t>
            </a:r>
            <a:endParaRPr b="1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7050" y="2975974"/>
            <a:ext cx="2244103" cy="18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1300" y="1013375"/>
            <a:ext cx="3050595" cy="160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9625" y="3131250"/>
            <a:ext cx="1227899" cy="12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89575" y="954500"/>
            <a:ext cx="858676" cy="128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18575" y="982575"/>
            <a:ext cx="1423750" cy="10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12475" y="3191900"/>
            <a:ext cx="1227900" cy="122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04222" y="1949675"/>
            <a:ext cx="1513253" cy="10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96900" y="4025998"/>
            <a:ext cx="1352700" cy="81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2817400" y="982575"/>
            <a:ext cx="20100" cy="380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8"/>
          <p:cNvCxnSpPr/>
          <p:nvPr/>
        </p:nvCxnSpPr>
        <p:spPr>
          <a:xfrm>
            <a:off x="6143913" y="1058775"/>
            <a:ext cx="20100" cy="380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109" name="Google Shape;109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0069" y="1058775"/>
            <a:ext cx="686385" cy="6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155725" y="2027325"/>
            <a:ext cx="2486700" cy="1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Documentation of media prep for Whitney loan in 2016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1" name="Google Shape;111;p18"/>
          <p:cNvCxnSpPr/>
          <p:nvPr/>
        </p:nvCxnSpPr>
        <p:spPr>
          <a:xfrm>
            <a:off x="1369487" y="1668975"/>
            <a:ext cx="4200" cy="376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2" name="Google Shape;112;p18"/>
          <p:cNvPicPr preferRelativeResize="0"/>
          <p:nvPr/>
        </p:nvPicPr>
        <p:blipFill rotWithShape="1">
          <a:blip r:embed="rId12">
            <a:alphaModFix/>
          </a:blip>
          <a:srcRect b="3419" l="0" r="0" t="-3420"/>
          <a:stretch/>
        </p:blipFill>
        <p:spPr>
          <a:xfrm>
            <a:off x="563514" y="2747375"/>
            <a:ext cx="1671126" cy="222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34950" y="2081725"/>
            <a:ext cx="789650" cy="7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76150" y="1058788"/>
            <a:ext cx="686375" cy="6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24A8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b="0" l="27172" r="5785" t="0"/>
          <a:stretch/>
        </p:blipFill>
        <p:spPr>
          <a:xfrm rot="-5400000">
            <a:off x="761375" y="534387"/>
            <a:ext cx="3298650" cy="440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 rotWithShape="1">
          <a:blip r:embed="rId4">
            <a:alphaModFix/>
          </a:blip>
          <a:srcRect b="0" l="3344" r="0" t="0"/>
          <a:stretch/>
        </p:blipFill>
        <p:spPr>
          <a:xfrm>
            <a:off x="4694325" y="1088650"/>
            <a:ext cx="4251050" cy="329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0" y="232075"/>
            <a:ext cx="9017700" cy="10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</a:rPr>
              <a:t>Gallery layout 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24A8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25" y="114300"/>
            <a:ext cx="3959101" cy="263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4500" y="-212850"/>
            <a:ext cx="1580949" cy="158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888" y="3052351"/>
            <a:ext cx="1151524" cy="115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6730" y="4344332"/>
            <a:ext cx="544832" cy="58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3887" y="4311524"/>
            <a:ext cx="606284" cy="64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40152" y="4311525"/>
            <a:ext cx="606284" cy="6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78600" y="3121775"/>
            <a:ext cx="1529001" cy="152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07425" y="4203865"/>
            <a:ext cx="755050" cy="7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72051" y="510463"/>
            <a:ext cx="1690875" cy="10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518776" y="853174"/>
            <a:ext cx="1718575" cy="17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235750" y="3669650"/>
            <a:ext cx="938450" cy="9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72050" y="4115300"/>
            <a:ext cx="755050" cy="755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20"/>
          <p:cNvCxnSpPr/>
          <p:nvPr/>
        </p:nvCxnSpPr>
        <p:spPr>
          <a:xfrm flipH="1" rot="10800000">
            <a:off x="2095500" y="2987850"/>
            <a:ext cx="872400" cy="952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20"/>
          <p:cNvCxnSpPr/>
          <p:nvPr/>
        </p:nvCxnSpPr>
        <p:spPr>
          <a:xfrm rot="10800000">
            <a:off x="4511750" y="2596775"/>
            <a:ext cx="1754700" cy="902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20"/>
          <p:cNvCxnSpPr/>
          <p:nvPr/>
        </p:nvCxnSpPr>
        <p:spPr>
          <a:xfrm flipH="1">
            <a:off x="4391350" y="962525"/>
            <a:ext cx="1343700" cy="110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1" name="Google Shape;141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372050" y="1903800"/>
            <a:ext cx="997250" cy="108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24A82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ctrTitle"/>
          </p:nvPr>
        </p:nvSpPr>
        <p:spPr>
          <a:xfrm>
            <a:off x="311700" y="144925"/>
            <a:ext cx="8520600" cy="90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Media Prep for the display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what we discovered in the process</a:t>
            </a:r>
            <a:endParaRPr b="1" sz="2400"/>
          </a:p>
        </p:txBody>
      </p:sp>
      <p:sp>
        <p:nvSpPr>
          <p:cNvPr id="147" name="Google Shape;147;p21"/>
          <p:cNvSpPr txBox="1"/>
          <p:nvPr/>
        </p:nvSpPr>
        <p:spPr>
          <a:xfrm>
            <a:off x="721700" y="1176275"/>
            <a:ext cx="7686600" cy="3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The </a:t>
            </a:r>
            <a:r>
              <a:rPr b="1" lang="en-GB" sz="1800"/>
              <a:t>3 video files don’t have the same framerate but we needed to combine them in one timeline and assure correct playback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Although</a:t>
            </a:r>
            <a:r>
              <a:rPr b="1" lang="en-GB" sz="1800"/>
              <a:t> it was not explicit from the specs there was no way to get the Hyperdeck to play a 4:3 video!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We had 4:3 .mpeg and .mp4 files and needed to create 16:9 ProRes for compatibility </a:t>
            </a:r>
            <a:r>
              <a:rPr b="1" lang="en-GB" sz="1800"/>
              <a:t>issues</a:t>
            </a:r>
            <a:r>
              <a:rPr b="1" lang="en-GB" sz="1800"/>
              <a:t> with Hyperdecks … the selected projectors were 4:3 though! Agh!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In order to output 8 channels of audio via SDI on Hyperdeck we had to create a 16 channel multitrack.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2975" y="221125"/>
            <a:ext cx="749925" cy="7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050" y="221125"/>
            <a:ext cx="749925" cy="7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